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61" r:id="rId3"/>
    <p:sldId id="260" r:id="rId4"/>
    <p:sldId id="259" r:id="rId5"/>
    <p:sldId id="257" r:id="rId6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34"/>
    <a:srgbClr val="961723"/>
    <a:srgbClr val="135565"/>
    <a:srgbClr val="1B91AD"/>
    <a:srgbClr val="FFFFFF"/>
    <a:srgbClr val="91D1D9"/>
    <a:srgbClr val="47BBD8"/>
    <a:srgbClr val="47BCD8"/>
    <a:srgbClr val="F2AD48"/>
    <a:srgbClr val="F1AA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6"/>
    <p:restoredTop sz="96143"/>
  </p:normalViewPr>
  <p:slideViewPr>
    <p:cSldViewPr snapToGrid="0">
      <p:cViewPr>
        <p:scale>
          <a:sx n="25" d="100"/>
          <a:sy n="25" d="100"/>
        </p:scale>
        <p:origin x="23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A6DB5-7032-FB42-BAEE-E79A163247C9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B2A33-D685-494D-9479-219314C3D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81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B2A33-D685-494D-9479-219314C3D0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153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1B2A33-D685-494D-9479-219314C3D0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53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78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12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6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91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4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5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7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0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1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1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bg1"/>
          </a:solidFill>
          <a:latin typeface="Century Gothic" panose="020B0502020202020204" pitchFamily="34" charset="0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-518023"/>
            <a:ext cx="18928080" cy="357050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br>
              <a:rPr lang="en-US" sz="8800" b="1" dirty="0">
                <a:solidFill>
                  <a:srgbClr val="1B91AD"/>
                </a:solidFill>
              </a:rPr>
            </a:br>
            <a:r>
              <a:rPr lang="en-US" sz="8800" b="1" dirty="0">
                <a:solidFill>
                  <a:srgbClr val="1B91AD"/>
                </a:solidFill>
              </a:rPr>
              <a:t>Volunteer Board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36F240-8ECB-D370-864F-FC32CC488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686" y="3220684"/>
            <a:ext cx="20378058" cy="28934229"/>
          </a:xfrm>
        </p:spPr>
        <p:txBody>
          <a:bodyPr numCol="3" spcCol="274320"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u="sng" dirty="0">
                <a:solidFill>
                  <a:schemeClr val="tx1"/>
                </a:solidFill>
              </a:rPr>
              <a:t>Member	Year Served	</a:t>
            </a:r>
            <a:r>
              <a:rPr lang="en-US" sz="7000" b="1" u="sng" dirty="0" err="1">
                <a:solidFill>
                  <a:schemeClr val="tx1"/>
                </a:solidFill>
              </a:rPr>
              <a:t>Yrs</a:t>
            </a:r>
            <a:endParaRPr lang="en-US" sz="70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Robert Manriquez	1995-present	29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Mike Johnson	1990-2015	25
</a:t>
            </a:r>
            <a:r>
              <a:rPr lang="en-US" sz="7000" dirty="0" err="1">
                <a:solidFill>
                  <a:schemeClr val="tx1"/>
                </a:solidFill>
              </a:rPr>
              <a:t>Sharley</a:t>
            </a:r>
            <a:r>
              <a:rPr lang="en-US" sz="7000" dirty="0">
                <a:solidFill>
                  <a:schemeClr val="tx1"/>
                </a:solidFill>
              </a:rPr>
              <a:t> McMullen	1984-2008	25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Claire Fieger	1993-2015	23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Sweeney	1997-2015	19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Tony </a:t>
            </a:r>
            <a:r>
              <a:rPr lang="en-US" sz="7000" dirty="0" err="1">
                <a:solidFill>
                  <a:schemeClr val="tx1"/>
                </a:solidFill>
              </a:rPr>
              <a:t>Lucich</a:t>
            </a:r>
            <a:r>
              <a:rPr lang="en-US" sz="7000" dirty="0">
                <a:solidFill>
                  <a:schemeClr val="tx1"/>
                </a:solidFill>
              </a:rPr>
              <a:t>	1991-2006	16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Adams	2001-2015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Susi Farrell	1990-2004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Mary </a:t>
            </a:r>
            <a:r>
              <a:rPr lang="en-US" sz="7000" b="1" dirty="0" err="1">
                <a:solidFill>
                  <a:srgbClr val="961723"/>
                </a:solidFill>
              </a:rPr>
              <a:t>Morigaki</a:t>
            </a:r>
            <a:r>
              <a:rPr lang="en-US" sz="7000" b="1" dirty="0">
                <a:solidFill>
                  <a:srgbClr val="961723"/>
                </a:solidFill>
              </a:rPr>
              <a:t>	2009-present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Sharon Waterous	1999-2013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Steve Johnson	2001-2013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Maggie </a:t>
            </a:r>
            <a:r>
              <a:rPr lang="en-US" sz="7000" dirty="0" err="1">
                <a:solidFill>
                  <a:schemeClr val="tx1"/>
                </a:solidFill>
              </a:rPr>
              <a:t>Movius</a:t>
            </a:r>
            <a:r>
              <a:rPr lang="en-US" sz="7000" dirty="0">
                <a:solidFill>
                  <a:schemeClr val="tx1"/>
                </a:solidFill>
              </a:rPr>
              <a:t>	2003-2016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Lynn Summers	1990-2001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Jeanna </a:t>
            </a:r>
            <a:r>
              <a:rPr lang="en-US" sz="7000" b="1" dirty="0" err="1">
                <a:solidFill>
                  <a:srgbClr val="961723"/>
                </a:solidFill>
              </a:rPr>
              <a:t>Harkenrider</a:t>
            </a:r>
            <a:r>
              <a:rPr lang="en-US" sz="7000" b="1" dirty="0">
                <a:solidFill>
                  <a:srgbClr val="961723"/>
                </a:solidFill>
              </a:rPr>
              <a:t>	2011-present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Sally Levine	1997-2010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Joe Marcy	2011-present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Steve Pico	1992-2004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Bea Zimbalist	2010-2022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Yvonne Phillips	2003, 06-16	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Michael Burstein	2002-2011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Diane </a:t>
            </a:r>
            <a:r>
              <a:rPr lang="en-US" sz="7000" b="1" dirty="0" err="1">
                <a:solidFill>
                  <a:srgbClr val="961723"/>
                </a:solidFill>
              </a:rPr>
              <a:t>Charvat</a:t>
            </a:r>
            <a:r>
              <a:rPr lang="en-US" sz="7000" b="1" dirty="0">
                <a:solidFill>
                  <a:srgbClr val="961723"/>
                </a:solidFill>
              </a:rPr>
              <a:t>	2014-present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Patrick Donahue	2005-2014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Shelley </a:t>
            </a:r>
            <a:r>
              <a:rPr lang="en-US" sz="7000" dirty="0" err="1">
                <a:solidFill>
                  <a:schemeClr val="tx1"/>
                </a:solidFill>
              </a:rPr>
              <a:t>Fariello</a:t>
            </a:r>
            <a:r>
              <a:rPr lang="en-US" sz="7000" dirty="0">
                <a:solidFill>
                  <a:schemeClr val="tx1"/>
                </a:solidFill>
              </a:rPr>
              <a:t>	1995-2003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Ken Gorman	1998-2006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Anne Kelly	2012-2021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Vickie Knapp	2007-2015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Pam Nathan	1980-1988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 err="1">
                <a:solidFill>
                  <a:schemeClr val="tx1"/>
                </a:solidFill>
              </a:rPr>
              <a:t>Jeani</a:t>
            </a:r>
            <a:r>
              <a:rPr lang="en-US" sz="7000" dirty="0">
                <a:solidFill>
                  <a:schemeClr val="tx1"/>
                </a:solidFill>
              </a:rPr>
              <a:t> Sauder	1993,2007-14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Sandra Seville-Jones	2010-18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Mary </a:t>
            </a:r>
            <a:r>
              <a:rPr lang="en-US" sz="7000" dirty="0" err="1">
                <a:solidFill>
                  <a:schemeClr val="tx1"/>
                </a:solidFill>
              </a:rPr>
              <a:t>Alkana</a:t>
            </a:r>
            <a:r>
              <a:rPr lang="en-US" sz="7000" dirty="0">
                <a:solidFill>
                  <a:schemeClr val="tx1"/>
                </a:solidFill>
              </a:rPr>
              <a:t>	1983-1990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Nellie Ambrose	2016-present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Eileen Freitas	1973-1980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Ray Joseph	2006-2013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Karen </a:t>
            </a:r>
            <a:r>
              <a:rPr lang="en-US" sz="7000" b="1" dirty="0" err="1">
                <a:solidFill>
                  <a:srgbClr val="961723"/>
                </a:solidFill>
              </a:rPr>
              <a:t>Tokashiki</a:t>
            </a:r>
            <a:r>
              <a:rPr lang="en-US" sz="7000" b="1" dirty="0">
                <a:solidFill>
                  <a:srgbClr val="961723"/>
                </a:solidFill>
              </a:rPr>
              <a:t>	2016-present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Bob </a:t>
            </a:r>
            <a:r>
              <a:rPr lang="en-US" sz="7000" dirty="0" err="1">
                <a:solidFill>
                  <a:schemeClr val="tx1"/>
                </a:solidFill>
              </a:rPr>
              <a:t>Bohner</a:t>
            </a:r>
            <a:r>
              <a:rPr lang="en-US" sz="7000" dirty="0">
                <a:solidFill>
                  <a:schemeClr val="tx1"/>
                </a:solidFill>
              </a:rPr>
              <a:t>	2004-2010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 err="1">
                <a:solidFill>
                  <a:srgbClr val="961723"/>
                </a:solidFill>
              </a:rPr>
              <a:t>Tamarie</a:t>
            </a:r>
            <a:r>
              <a:rPr lang="en-US" sz="7000" b="1" dirty="0">
                <a:solidFill>
                  <a:srgbClr val="961723"/>
                </a:solidFill>
              </a:rPr>
              <a:t> Cuneo	2017-present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Kim Edwards	2017-present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Eric Hartmann	2007-2013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Diane Merriman	1973-1979*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Richard Montgomery ’99-06,16-17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Steve Oliveira	1996-2002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Sharon Thomas	1982-1988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Merrick Brown	1980-1984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Jan </a:t>
            </a:r>
            <a:r>
              <a:rPr lang="en-US" sz="7000" dirty="0" err="1">
                <a:solidFill>
                  <a:schemeClr val="tx1"/>
                </a:solidFill>
              </a:rPr>
              <a:t>Davids</a:t>
            </a:r>
            <a:r>
              <a:rPr lang="en-US" sz="7000" dirty="0">
                <a:solidFill>
                  <a:schemeClr val="tx1"/>
                </a:solidFill>
              </a:rPr>
              <a:t>	1986-1991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Mark Finley	2018-present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 err="1">
                <a:solidFill>
                  <a:srgbClr val="7030A0"/>
                </a:solidFill>
              </a:rPr>
              <a:t>Donal</a:t>
            </a:r>
            <a:r>
              <a:rPr lang="en-US" sz="7000" b="1" dirty="0">
                <a:solidFill>
                  <a:srgbClr val="7030A0"/>
                </a:solidFill>
              </a:rPr>
              <a:t> A. </a:t>
            </a:r>
            <a:r>
              <a:rPr lang="en-US" sz="7000" b="1" dirty="0" err="1">
                <a:solidFill>
                  <a:srgbClr val="7030A0"/>
                </a:solidFill>
              </a:rPr>
              <a:t>Gerds</a:t>
            </a:r>
            <a:r>
              <a:rPr lang="en-US" sz="7000" b="1" dirty="0">
                <a:solidFill>
                  <a:srgbClr val="7030A0"/>
                </a:solidFill>
              </a:rPr>
              <a:t>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Wendy Gilbert	2014-2019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Renee Jansen	2018-present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Tom Kelly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M.F. (Turk) </a:t>
            </a:r>
            <a:r>
              <a:rPr lang="en-US" sz="7000" b="1" dirty="0" err="1">
                <a:solidFill>
                  <a:srgbClr val="7030A0"/>
                </a:solidFill>
              </a:rPr>
              <a:t>Maturko</a:t>
            </a:r>
            <a:r>
              <a:rPr lang="en-US" sz="7000" b="1" dirty="0">
                <a:solidFill>
                  <a:srgbClr val="7030A0"/>
                </a:solidFill>
              </a:rPr>
              <a:t>	1973-1978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Dana Old	2018-present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Norma </a:t>
            </a:r>
            <a:r>
              <a:rPr lang="en-US" sz="7000" b="1" dirty="0" err="1">
                <a:solidFill>
                  <a:srgbClr val="7030A0"/>
                </a:solidFill>
              </a:rPr>
              <a:t>Piccaro</a:t>
            </a:r>
            <a:r>
              <a:rPr lang="en-US" sz="7000" b="1" dirty="0">
                <a:solidFill>
                  <a:srgbClr val="7030A0"/>
                </a:solidFill>
              </a:rPr>
              <a:t>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Charlie </a:t>
            </a:r>
            <a:r>
              <a:rPr lang="en-US" sz="7000" b="1" dirty="0" err="1">
                <a:solidFill>
                  <a:srgbClr val="7030A0"/>
                </a:solidFill>
              </a:rPr>
              <a:t>Piccaro</a:t>
            </a:r>
            <a:r>
              <a:rPr lang="en-US" sz="7000" b="1" dirty="0">
                <a:solidFill>
                  <a:srgbClr val="7030A0"/>
                </a:solidFill>
              </a:rPr>
              <a:t>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Mae </a:t>
            </a:r>
            <a:r>
              <a:rPr lang="en-US" sz="7000" b="1" dirty="0" err="1">
                <a:solidFill>
                  <a:srgbClr val="7030A0"/>
                </a:solidFill>
              </a:rPr>
              <a:t>Stoutimore</a:t>
            </a:r>
            <a:r>
              <a:rPr lang="en-US" sz="7000" b="1" dirty="0">
                <a:solidFill>
                  <a:srgbClr val="7030A0"/>
                </a:solidFill>
              </a:rPr>
              <a:t>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Betty Wan	2016-2021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Ailene Watson	1973-1978*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u="sng" dirty="0">
                <a:solidFill>
                  <a:schemeClr val="tx1"/>
                </a:solidFill>
              </a:rPr>
              <a:t>Member	Year Served	</a:t>
            </a:r>
            <a:r>
              <a:rPr lang="en-US" sz="7000" b="1" u="sng" dirty="0" err="1">
                <a:solidFill>
                  <a:schemeClr val="tx1"/>
                </a:solidFill>
              </a:rPr>
              <a:t>Yrs</a:t>
            </a:r>
            <a:endParaRPr lang="en-US" sz="70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Peter </a:t>
            </a:r>
            <a:r>
              <a:rPr lang="en-US" sz="7000" dirty="0" err="1">
                <a:solidFill>
                  <a:schemeClr val="tx1"/>
                </a:solidFill>
              </a:rPr>
              <a:t>Yollin</a:t>
            </a:r>
            <a:r>
              <a:rPr lang="en-US" sz="7000" dirty="0">
                <a:solidFill>
                  <a:schemeClr val="tx1"/>
                </a:solidFill>
              </a:rPr>
              <a:t>	2017-2022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Walt Avera	1973-1977*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Eileen </a:t>
            </a:r>
            <a:r>
              <a:rPr lang="en-US" sz="7000" dirty="0" err="1">
                <a:solidFill>
                  <a:schemeClr val="tx1"/>
                </a:solidFill>
              </a:rPr>
              <a:t>Baral</a:t>
            </a:r>
            <a:r>
              <a:rPr lang="en-US" sz="7000" dirty="0">
                <a:solidFill>
                  <a:schemeClr val="tx1"/>
                </a:solidFill>
              </a:rPr>
              <a:t>	1989-1993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Blackwell Brown 1987-1991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Gary De Rosa	1983-1986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Dayle Eisenhauer	1996-1999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Kathe </a:t>
            </a:r>
            <a:r>
              <a:rPr lang="en-US" sz="7000" dirty="0" err="1">
                <a:solidFill>
                  <a:schemeClr val="tx1"/>
                </a:solidFill>
              </a:rPr>
              <a:t>Falzer</a:t>
            </a:r>
            <a:r>
              <a:rPr lang="en-US" sz="7000" dirty="0">
                <a:solidFill>
                  <a:schemeClr val="tx1"/>
                </a:solidFill>
              </a:rPr>
              <a:t>	1992-1996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Barbara Fontaine	1973-1977*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Malinda Gilchrist	1980-1983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Wayne Hampton	2005-2009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Andy Harrod	1989-91,04-05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Tom Joyce	1983-1986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Ron Kolstad	1973-1977*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Mark </a:t>
            </a:r>
            <a:r>
              <a:rPr lang="en-US" sz="7000" dirty="0" err="1">
                <a:solidFill>
                  <a:schemeClr val="tx1"/>
                </a:solidFill>
              </a:rPr>
              <a:t>Lipps</a:t>
            </a:r>
            <a:r>
              <a:rPr lang="en-US" sz="7000" dirty="0">
                <a:solidFill>
                  <a:schemeClr val="tx1"/>
                </a:solidFill>
              </a:rPr>
              <a:t>	2015-2019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Dick Mill	1980-1983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Linda Morris	1973-1977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Holly Neville </a:t>
            </a:r>
            <a:r>
              <a:rPr lang="en-US" sz="7000" dirty="0" err="1">
                <a:solidFill>
                  <a:schemeClr val="tx1"/>
                </a:solidFill>
              </a:rPr>
              <a:t>Jaenichen</a:t>
            </a:r>
            <a:r>
              <a:rPr lang="en-US" sz="7000" dirty="0">
                <a:solidFill>
                  <a:schemeClr val="tx1"/>
                </a:solidFill>
              </a:rPr>
              <a:t> 1996-2000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Mary O-Keefe-Fay	2019-present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Leigh Olsen	1973-1977*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Connie </a:t>
            </a:r>
            <a:r>
              <a:rPr lang="en-US" sz="7000" dirty="0" err="1">
                <a:solidFill>
                  <a:schemeClr val="tx1"/>
                </a:solidFill>
              </a:rPr>
              <a:t>Sieber</a:t>
            </a:r>
            <a:r>
              <a:rPr lang="en-US" sz="7000" dirty="0">
                <a:solidFill>
                  <a:schemeClr val="tx1"/>
                </a:solidFill>
              </a:rPr>
              <a:t>	1980-1983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Terry </a:t>
            </a:r>
            <a:r>
              <a:rPr lang="en-US" sz="7000" dirty="0" err="1">
                <a:solidFill>
                  <a:schemeClr val="tx1"/>
                </a:solidFill>
              </a:rPr>
              <a:t>Taugner</a:t>
            </a:r>
            <a:r>
              <a:rPr lang="en-US" sz="7000" dirty="0">
                <a:solidFill>
                  <a:schemeClr val="tx1"/>
                </a:solidFill>
              </a:rPr>
              <a:t>	1984-1988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7030A0"/>
                </a:solidFill>
              </a:rPr>
              <a:t>William Weber	1973-1977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Rosalind Butterfield	1991-1994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Kari Carpino	2020-present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Joyce Fahey	1999-2002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Richard Frank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Cheryl Goldberg	1993-1996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Ellen Harrington	1997-2000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Bill Hoke	1984-1987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Carol Hugunin	1986-1989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John </a:t>
            </a:r>
            <a:r>
              <a:rPr lang="en-US" sz="7000" dirty="0" err="1">
                <a:solidFill>
                  <a:schemeClr val="tx1"/>
                </a:solidFill>
              </a:rPr>
              <a:t>Mazzotta</a:t>
            </a:r>
            <a:r>
              <a:rPr lang="en-US" sz="7000" dirty="0">
                <a:solidFill>
                  <a:schemeClr val="tx1"/>
                </a:solidFill>
              </a:rPr>
              <a:t>	1986-1989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Cindy </a:t>
            </a:r>
            <a:r>
              <a:rPr lang="en-US" sz="7000" dirty="0" err="1">
                <a:solidFill>
                  <a:schemeClr val="tx1"/>
                </a:solidFill>
              </a:rPr>
              <a:t>Odegard</a:t>
            </a:r>
            <a:r>
              <a:rPr lang="en-US" sz="7000" dirty="0">
                <a:solidFill>
                  <a:schemeClr val="tx1"/>
                </a:solidFill>
              </a:rPr>
              <a:t>	1999-2003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Kathy Orena	1989-1992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Shirley Pratt	1982-1985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Alice </a:t>
            </a:r>
            <a:r>
              <a:rPr lang="en-US" sz="7000" dirty="0" err="1">
                <a:solidFill>
                  <a:schemeClr val="tx1"/>
                </a:solidFill>
              </a:rPr>
              <a:t>Priboy</a:t>
            </a:r>
            <a:r>
              <a:rPr lang="en-US" sz="7000" dirty="0">
                <a:solidFill>
                  <a:schemeClr val="tx1"/>
                </a:solidFill>
              </a:rPr>
              <a:t>	1989-1992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Kristi Rose	1987-1990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Wesley </a:t>
            </a:r>
            <a:r>
              <a:rPr lang="en-US" sz="7000" dirty="0" err="1">
                <a:solidFill>
                  <a:schemeClr val="tx1"/>
                </a:solidFill>
              </a:rPr>
              <a:t>Sierk</a:t>
            </a:r>
            <a:r>
              <a:rPr lang="en-US" sz="7000" dirty="0">
                <a:solidFill>
                  <a:schemeClr val="tx1"/>
                </a:solidFill>
              </a:rPr>
              <a:t>	1998-2001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Sue </a:t>
            </a:r>
            <a:r>
              <a:rPr lang="en-US" sz="7000" dirty="0" err="1">
                <a:solidFill>
                  <a:schemeClr val="tx1"/>
                </a:solidFill>
              </a:rPr>
              <a:t>Sterba</a:t>
            </a:r>
            <a:r>
              <a:rPr lang="en-US" sz="7000" dirty="0">
                <a:solidFill>
                  <a:schemeClr val="tx1"/>
                </a:solidFill>
              </a:rPr>
              <a:t>	1982-1985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George Weller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Ellen Whelan Harrington 1997-00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Ruth Young	1992-1995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Jan Archer	1994-1997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Wendy </a:t>
            </a:r>
            <a:r>
              <a:rPr lang="en-US" sz="7000" dirty="0" err="1">
                <a:solidFill>
                  <a:schemeClr val="tx1"/>
                </a:solidFill>
              </a:rPr>
              <a:t>Bishonden</a:t>
            </a:r>
            <a:r>
              <a:rPr lang="en-US" sz="7000" dirty="0">
                <a:solidFill>
                  <a:schemeClr val="tx1"/>
                </a:solidFill>
              </a:rPr>
              <a:t>	1982-1984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Tom </a:t>
            </a:r>
            <a:r>
              <a:rPr lang="en-US" sz="7000" dirty="0" err="1">
                <a:solidFill>
                  <a:schemeClr val="tx1"/>
                </a:solidFill>
              </a:rPr>
              <a:t>Chomyn</a:t>
            </a:r>
            <a:r>
              <a:rPr lang="en-US" sz="7000" dirty="0">
                <a:solidFill>
                  <a:schemeClr val="tx1"/>
                </a:solidFill>
              </a:rPr>
              <a:t>	1981,1989-90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Cheryl Cleamons	2017-2019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Lee Creighton	2004-2006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Mike Daly	1983-1985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Dave Eller	1986-1988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John Ewing	2021-present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 err="1">
                <a:solidFill>
                  <a:schemeClr val="tx1"/>
                </a:solidFill>
              </a:rPr>
              <a:t>Cindee</a:t>
            </a:r>
            <a:r>
              <a:rPr lang="en-US" sz="7000" dirty="0">
                <a:solidFill>
                  <a:schemeClr val="tx1"/>
                </a:solidFill>
              </a:rPr>
              <a:t> </a:t>
            </a:r>
            <a:r>
              <a:rPr lang="en-US" sz="7000" dirty="0" err="1">
                <a:solidFill>
                  <a:schemeClr val="tx1"/>
                </a:solidFill>
              </a:rPr>
              <a:t>Fity</a:t>
            </a:r>
            <a:r>
              <a:rPr lang="en-US" sz="7000" dirty="0">
                <a:solidFill>
                  <a:schemeClr val="tx1"/>
                </a:solidFill>
              </a:rPr>
              <a:t>	1996-1998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Paul James	1996-1998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Tom Jeffry	2019-2021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Nancy Jones	1988-1990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Sam (Chip) Kelso	1979-1980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Vern Knudson	1984-1986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Michael Learned	1987-1989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u="sng" dirty="0">
                <a:solidFill>
                  <a:schemeClr val="tx1"/>
                </a:solidFill>
              </a:rPr>
              <a:t>Member	Year Served	</a:t>
            </a:r>
            <a:r>
              <a:rPr lang="en-US" sz="7000" b="1" u="sng" dirty="0" err="1">
                <a:solidFill>
                  <a:schemeClr val="tx1"/>
                </a:solidFill>
              </a:rPr>
              <a:t>Yrs</a:t>
            </a:r>
            <a:endParaRPr lang="en-US" sz="70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Don McArthur	1985-86,1989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Jayme Newbold	2014-2016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Rennie Polk	1980-1981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Bob </a:t>
            </a:r>
            <a:r>
              <a:rPr lang="en-US" sz="7000" dirty="0" err="1">
                <a:solidFill>
                  <a:schemeClr val="tx1"/>
                </a:solidFill>
              </a:rPr>
              <a:t>Rupkey</a:t>
            </a:r>
            <a:r>
              <a:rPr lang="en-US" sz="7000" dirty="0">
                <a:solidFill>
                  <a:schemeClr val="tx1"/>
                </a:solidFill>
              </a:rPr>
              <a:t>	1989-1991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Jane Soderberg	1993-1995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 err="1">
                <a:solidFill>
                  <a:schemeClr val="tx1"/>
                </a:solidFill>
              </a:rPr>
              <a:t>Seana</a:t>
            </a:r>
            <a:r>
              <a:rPr lang="en-US" sz="7000" dirty="0">
                <a:solidFill>
                  <a:schemeClr val="tx1"/>
                </a:solidFill>
              </a:rPr>
              <a:t> </a:t>
            </a:r>
            <a:r>
              <a:rPr lang="en-US" sz="7000" dirty="0" err="1">
                <a:solidFill>
                  <a:schemeClr val="tx1"/>
                </a:solidFill>
              </a:rPr>
              <a:t>Vonhenkle</a:t>
            </a:r>
            <a:r>
              <a:rPr lang="en-US" sz="7000" dirty="0">
                <a:solidFill>
                  <a:schemeClr val="tx1"/>
                </a:solidFill>
              </a:rPr>
              <a:t>	1987-88,1990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Don Watkins	1980-1981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Wayne Bush	2022-present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 err="1">
                <a:solidFill>
                  <a:srgbClr val="961723"/>
                </a:solidFill>
              </a:rPr>
              <a:t>Nikol</a:t>
            </a:r>
            <a:r>
              <a:rPr lang="en-US" sz="7000" b="1" dirty="0">
                <a:solidFill>
                  <a:srgbClr val="961723"/>
                </a:solidFill>
              </a:rPr>
              <a:t> Fisher	2022-present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Alex Haglund	2022-present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Joe Touch	2022-present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Nicky Quinn	2023-present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6544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961723"/>
                </a:solidFill>
              </a:rPr>
              <a:t>Ryan Shaw	2023-present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b="1" dirty="0">
              <a:solidFill>
                <a:srgbClr val="961723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b="1" u="sng" dirty="0">
                <a:solidFill>
                  <a:schemeClr val="tx1"/>
                </a:solidFill>
              </a:rPr>
              <a:t>PRESIDENTS: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Louise Hawley	1973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Belinda </a:t>
            </a:r>
            <a:r>
              <a:rPr lang="en-US" sz="7000" dirty="0" err="1">
                <a:solidFill>
                  <a:schemeClr val="tx1"/>
                </a:solidFill>
              </a:rPr>
              <a:t>Martles</a:t>
            </a:r>
            <a:r>
              <a:rPr lang="en-US" sz="7000" dirty="0">
                <a:solidFill>
                  <a:schemeClr val="tx1"/>
                </a:solidFill>
              </a:rPr>
              <a:t> Martin	1974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Midge </a:t>
            </a:r>
            <a:r>
              <a:rPr lang="en-US" sz="7000" dirty="0" err="1">
                <a:solidFill>
                  <a:schemeClr val="tx1"/>
                </a:solidFill>
              </a:rPr>
              <a:t>Nordella</a:t>
            </a:r>
            <a:r>
              <a:rPr lang="en-US" sz="7000" dirty="0">
                <a:solidFill>
                  <a:schemeClr val="tx1"/>
                </a:solidFill>
              </a:rPr>
              <a:t>	1975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Linda Morris	1976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William Weber	1977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M. F. (Turk) </a:t>
            </a:r>
            <a:r>
              <a:rPr lang="en-US" sz="7000" dirty="0" err="1">
                <a:solidFill>
                  <a:schemeClr val="tx1"/>
                </a:solidFill>
              </a:rPr>
              <a:t>Maturko</a:t>
            </a:r>
            <a:r>
              <a:rPr lang="en-US" sz="7000" dirty="0">
                <a:solidFill>
                  <a:schemeClr val="tx1"/>
                </a:solidFill>
              </a:rPr>
              <a:t>	1978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Sam (Chip) Kelso	1979-80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George Weller	1981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Connie </a:t>
            </a:r>
            <a:r>
              <a:rPr lang="en-US" sz="7000" dirty="0" err="1">
                <a:solidFill>
                  <a:schemeClr val="tx1"/>
                </a:solidFill>
              </a:rPr>
              <a:t>Sieber</a:t>
            </a:r>
            <a:r>
              <a:rPr lang="en-US" sz="7000" dirty="0">
                <a:solidFill>
                  <a:schemeClr val="tx1"/>
                </a:solidFill>
              </a:rPr>
              <a:t>	1982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Merrick Brown	1983-84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Lynn Summers	1985-87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 err="1">
                <a:solidFill>
                  <a:schemeClr val="tx1"/>
                </a:solidFill>
              </a:rPr>
              <a:t>Sharley</a:t>
            </a:r>
            <a:r>
              <a:rPr lang="en-US" sz="7000" dirty="0">
                <a:solidFill>
                  <a:schemeClr val="tx1"/>
                </a:solidFill>
              </a:rPr>
              <a:t> McMullen	1988-89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Blackwell	1990-91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Eileen </a:t>
            </a:r>
            <a:r>
              <a:rPr lang="en-US" sz="7000" dirty="0" err="1">
                <a:solidFill>
                  <a:schemeClr val="tx1"/>
                </a:solidFill>
              </a:rPr>
              <a:t>Baral</a:t>
            </a:r>
            <a:r>
              <a:rPr lang="en-US" sz="7000" dirty="0">
                <a:solidFill>
                  <a:schemeClr val="tx1"/>
                </a:solidFill>
              </a:rPr>
              <a:t>	1992-93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Susi Farrell	1994-97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Claire Fieger	1998-2000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Sweeney	2001-03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Richard Montgomery 	2004-05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Susan Adams	2006-07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Michael Burstein	2008-09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Maggie </a:t>
            </a:r>
            <a:r>
              <a:rPr lang="en-US" sz="7000" dirty="0" err="1">
                <a:solidFill>
                  <a:schemeClr val="tx1"/>
                </a:solidFill>
              </a:rPr>
              <a:t>Movius</a:t>
            </a:r>
            <a:r>
              <a:rPr lang="en-US" sz="7000" dirty="0">
                <a:solidFill>
                  <a:schemeClr val="tx1"/>
                </a:solidFill>
              </a:rPr>
              <a:t>	2010-2012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Steve Johnson	2013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Anne Kelly	2014-2016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Bea Zimbalist	2017-2019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Joe Marcy	2020-2022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Dana Old	2023-present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b="1" u="sng" dirty="0">
                <a:solidFill>
                  <a:schemeClr val="tx1"/>
                </a:solidFill>
              </a:rPr>
              <a:t>LEGEND: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rgbClr val="961723"/>
                </a:solidFill>
              </a:rPr>
              <a:t> 	</a:t>
            </a:r>
            <a:r>
              <a:rPr lang="en-US" sz="7000" b="1" dirty="0">
                <a:solidFill>
                  <a:srgbClr val="961723"/>
                </a:solidFill>
              </a:rPr>
              <a:t>CURRENT MEMBERS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b="1" dirty="0">
                <a:solidFill>
                  <a:srgbClr val="007534"/>
                </a:solidFill>
              </a:rPr>
              <a:t>	</a:t>
            </a:r>
            <a:r>
              <a:rPr lang="en-US" sz="7000" b="1" dirty="0">
                <a:solidFill>
                  <a:srgbClr val="7030A0"/>
                </a:solidFill>
              </a:rPr>
              <a:t>FOUNDING MEMBERS of 1977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7000" dirty="0">
                <a:solidFill>
                  <a:schemeClr val="tx1"/>
                </a:solidFill>
              </a:rPr>
              <a:t> *	Interpolated for 1974-1976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endParaRPr lang="en-US" sz="7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883025" algn="l"/>
                <a:tab pos="6332538" algn="r"/>
                <a:tab pos="6902450" algn="l"/>
              </a:tabLst>
            </a:pPr>
            <a:r>
              <a:rPr lang="en-US" sz="6000" i="1" dirty="0">
                <a:solidFill>
                  <a:schemeClr val="tx1"/>
                </a:solidFill>
              </a:rPr>
              <a:t>List includes members serving 3 </a:t>
            </a:r>
            <a:r>
              <a:rPr lang="en-US" sz="6000" i="1" dirty="0" err="1">
                <a:solidFill>
                  <a:schemeClr val="tx1"/>
                </a:solidFill>
              </a:rPr>
              <a:t>yrs</a:t>
            </a:r>
            <a:r>
              <a:rPr lang="en-US" sz="6000" i="1" dirty="0">
                <a:solidFill>
                  <a:schemeClr val="tx1"/>
                </a:solidFill>
              </a:rPr>
              <a:t> or more or currently on the board.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0B7CB9-9EA9-CFE1-0F60-FABB0A1AA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8760" y="151013"/>
            <a:ext cx="42164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0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6146799"/>
            <a:ext cx="18928080" cy="357050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23900" b="1" dirty="0">
                <a:solidFill>
                  <a:srgbClr val="1B91AD"/>
                </a:solidFill>
              </a:rPr>
            </a:br>
            <a:r>
              <a:rPr lang="en-US" sz="23900" b="1" dirty="0">
                <a:solidFill>
                  <a:srgbClr val="1B91AD"/>
                </a:solidFill>
              </a:rPr>
              <a:t>Community Showcase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0B7CB9-9EA9-CFE1-0F60-FABB0A1AA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2599" y="455812"/>
            <a:ext cx="7527521" cy="569098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5C2172-F153-16FE-F73A-267D1E33D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8760" y="15408292"/>
            <a:ext cx="18928080" cy="1488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9900" b="1" dirty="0">
                <a:solidFill>
                  <a:schemeClr val="tx1"/>
                </a:solidFill>
              </a:rPr>
              <a:t>ART &amp; </a:t>
            </a:r>
            <a:r>
              <a:rPr lang="en-US" sz="19900" b="1">
                <a:solidFill>
                  <a:schemeClr val="tx1"/>
                </a:solidFill>
              </a:rPr>
              <a:t>STEM EXHIBITION</a:t>
            </a:r>
            <a:br>
              <a:rPr lang="en-US" sz="19900" b="1" dirty="0">
                <a:solidFill>
                  <a:schemeClr val="tx1"/>
                </a:solidFill>
              </a:rPr>
            </a:br>
            <a:endParaRPr lang="en-US" sz="138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19900" b="1" dirty="0">
                <a:solidFill>
                  <a:schemeClr val="tx1"/>
                </a:solidFill>
              </a:rPr>
              <a:t>AMATEUR STAGE</a:t>
            </a:r>
          </a:p>
        </p:txBody>
      </p:sp>
    </p:spTree>
    <p:extLst>
      <p:ext uri="{BB962C8B-B14F-4D97-AF65-F5344CB8AC3E}">
        <p14:creationId xmlns:p14="http://schemas.microsoft.com/office/powerpoint/2010/main" val="2054002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66245-03AE-B157-F8BA-C5E3649E3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93E4A-4829-B38A-B1C0-F70E7CB72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26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8760" y="-566559"/>
            <a:ext cx="18928080" cy="636270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8800" b="1" dirty="0"/>
              <a:t>Manhattan Beach Hometown Fair</a:t>
            </a:r>
            <a:br>
              <a:rPr lang="en-US" sz="8800" b="1" dirty="0"/>
            </a:br>
            <a:r>
              <a:rPr lang="en-US" sz="8800" b="1" dirty="0"/>
              <a:t>Volunteer Board</a:t>
            </a:r>
            <a:br>
              <a:rPr lang="en-US" sz="8800" b="1" dirty="0"/>
            </a:br>
            <a:endParaRPr lang="en-US" sz="88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36F240-8ECB-D370-864F-FC32CC488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344" y="8032357"/>
            <a:ext cx="20378058" cy="23198578"/>
          </a:xfrm>
        </p:spPr>
        <p:txBody>
          <a:bodyPr numCol="3" spcCol="274320"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307013" algn="l"/>
                <a:tab pos="6902450" algn="l"/>
              </a:tabLst>
            </a:pPr>
            <a:r>
              <a:rPr lang="en-US" sz="8800" b="1" u="sng" dirty="0">
                <a:solidFill>
                  <a:schemeClr val="tx1"/>
                </a:solidFill>
              </a:rPr>
              <a:t>Member	Years Served	Years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Robert Manriquez	1995-present	28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Mike Johnson	1990-2015	25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Sharley</a:t>
            </a:r>
            <a:r>
              <a:rPr lang="en-US" sz="8800" dirty="0">
                <a:solidFill>
                  <a:schemeClr val="tx1"/>
                </a:solidFill>
              </a:rPr>
              <a:t> McMullen	1984-2008	25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Claire Fieger	1993-2015	23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Susan Sweeney	1997-2015	19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Tony </a:t>
            </a:r>
            <a:r>
              <a:rPr lang="en-US" sz="8800" dirty="0" err="1">
                <a:solidFill>
                  <a:schemeClr val="tx1"/>
                </a:solidFill>
              </a:rPr>
              <a:t>Lucich</a:t>
            </a:r>
            <a:r>
              <a:rPr lang="en-US" sz="8800" dirty="0">
                <a:solidFill>
                  <a:schemeClr val="tx1"/>
                </a:solidFill>
              </a:rPr>
              <a:t>	1991-2006	16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Susan Adams	2001-2015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Susi Farrell	1990-2004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Sharon Waterous	1999-2013	15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Steve Johnson	2001-2013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Mary </a:t>
            </a:r>
            <a:r>
              <a:rPr lang="en-US" sz="8800" dirty="0" err="1">
                <a:solidFill>
                  <a:schemeClr val="tx1"/>
                </a:solidFill>
              </a:rPr>
              <a:t>Morigaki</a:t>
            </a:r>
            <a:r>
              <a:rPr lang="en-US" sz="8800" dirty="0">
                <a:solidFill>
                  <a:schemeClr val="tx1"/>
                </a:solidFill>
              </a:rPr>
              <a:t>	2009-present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Maggie </a:t>
            </a:r>
            <a:r>
              <a:rPr lang="en-US" sz="8800" dirty="0" err="1">
                <a:solidFill>
                  <a:schemeClr val="tx1"/>
                </a:solidFill>
              </a:rPr>
              <a:t>Movius</a:t>
            </a:r>
            <a:r>
              <a:rPr lang="en-US" sz="8800" dirty="0">
                <a:solidFill>
                  <a:schemeClr val="tx1"/>
                </a:solidFill>
              </a:rPr>
              <a:t>	2003-2016	14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Sally Levine	1997-2010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Steve Pico	1992-2004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Bea Zimbalist	2010-present	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Jeanna </a:t>
            </a:r>
            <a:r>
              <a:rPr lang="en-US" sz="8800" dirty="0" err="1">
                <a:solidFill>
                  <a:schemeClr val="tx1"/>
                </a:solidFill>
              </a:rPr>
              <a:t>Harkenrider</a:t>
            </a:r>
            <a:r>
              <a:rPr lang="en-US" sz="8800" dirty="0">
                <a:solidFill>
                  <a:schemeClr val="tx1"/>
                </a:solidFill>
              </a:rPr>
              <a:t>	2011-present	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Joe Marcy	2011-present	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Yvonne Phillips	2003, 2006-2016	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Lynn Summers	1990-2001	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Michael Burstein	2002-2011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Patrick Donahue	2005-2014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Richard Montgomery	1999-06, 2016-17	10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Diane </a:t>
            </a:r>
            <a:r>
              <a:rPr lang="en-US" sz="8800" dirty="0" err="1">
                <a:solidFill>
                  <a:schemeClr val="tx1"/>
                </a:solidFill>
              </a:rPr>
              <a:t>Charvat</a:t>
            </a:r>
            <a:r>
              <a:rPr lang="en-US" sz="8800" dirty="0">
                <a:solidFill>
                  <a:schemeClr val="tx1"/>
                </a:solidFill>
              </a:rPr>
              <a:t>	2014-present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Shelley </a:t>
            </a:r>
            <a:r>
              <a:rPr lang="en-US" sz="8800" dirty="0" err="1">
                <a:solidFill>
                  <a:schemeClr val="tx1"/>
                </a:solidFill>
              </a:rPr>
              <a:t>Fariello</a:t>
            </a:r>
            <a:r>
              <a:rPr lang="en-US" sz="8800" dirty="0">
                <a:solidFill>
                  <a:schemeClr val="tx1"/>
                </a:solidFill>
              </a:rPr>
              <a:t>	1995-2003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Ken Gorman	1998-2006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Anne Kelly	2012-2021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Vickie Knapp	2007-2015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Pam Nathan	1980-1988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Jeani</a:t>
            </a:r>
            <a:r>
              <a:rPr lang="en-US" sz="8800" dirty="0">
                <a:solidFill>
                  <a:schemeClr val="tx1"/>
                </a:solidFill>
              </a:rPr>
              <a:t> Sauder	1993, 2007-2014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Sandra Seville-Jones	2010-2018	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Mary </a:t>
            </a:r>
            <a:r>
              <a:rPr lang="en-US" sz="8800" dirty="0" err="1">
                <a:solidFill>
                  <a:schemeClr val="tx1"/>
                </a:solidFill>
              </a:rPr>
              <a:t>Alkana</a:t>
            </a:r>
            <a:r>
              <a:rPr lang="en-US" sz="8800" dirty="0">
                <a:solidFill>
                  <a:schemeClr val="tx1"/>
                </a:solidFill>
              </a:rPr>
              <a:t>	1983-1990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Eileen Freitas	1973-1980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Ray Joseph	2006-2013	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Nellie Ambrose	2016-present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Bob </a:t>
            </a:r>
            <a:r>
              <a:rPr lang="en-US" sz="8800" dirty="0" err="1">
                <a:solidFill>
                  <a:schemeClr val="tx1"/>
                </a:solidFill>
              </a:rPr>
              <a:t>Bohner</a:t>
            </a:r>
            <a:r>
              <a:rPr lang="en-US" sz="8800" dirty="0">
                <a:solidFill>
                  <a:schemeClr val="tx1"/>
                </a:solidFill>
              </a:rPr>
              <a:t>	2004-2010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Eric Hartmann	2007-2013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Steve Oliveira	1996-2002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Sharon Thomas	1982-1988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Karen </a:t>
            </a:r>
            <a:r>
              <a:rPr lang="en-US" sz="8800" dirty="0" err="1">
                <a:solidFill>
                  <a:schemeClr val="tx1"/>
                </a:solidFill>
              </a:rPr>
              <a:t>Tokashiki</a:t>
            </a:r>
            <a:r>
              <a:rPr lang="en-US" sz="8800" dirty="0">
                <a:solidFill>
                  <a:schemeClr val="tx1"/>
                </a:solidFill>
              </a:rPr>
              <a:t>	2016-present	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Tamarie</a:t>
            </a:r>
            <a:r>
              <a:rPr lang="en-US" sz="8800" dirty="0">
                <a:solidFill>
                  <a:schemeClr val="tx1"/>
                </a:solidFill>
              </a:rPr>
              <a:t> Cuneo	2017-present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Jan </a:t>
            </a:r>
            <a:r>
              <a:rPr lang="en-US" sz="8800" dirty="0" err="1">
                <a:solidFill>
                  <a:schemeClr val="tx1"/>
                </a:solidFill>
              </a:rPr>
              <a:t>Davids</a:t>
            </a:r>
            <a:r>
              <a:rPr lang="en-US" sz="8800" dirty="0">
                <a:solidFill>
                  <a:schemeClr val="tx1"/>
                </a:solidFill>
              </a:rPr>
              <a:t>	1986-1991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Kim Edwards	2017-present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Wendy Gilbert	2014-2019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M.F. (Turk) </a:t>
            </a:r>
            <a:r>
              <a:rPr lang="en-US" sz="8800" dirty="0" err="1">
                <a:solidFill>
                  <a:schemeClr val="tx1"/>
                </a:solidFill>
              </a:rPr>
              <a:t>Maturko</a:t>
            </a:r>
            <a:r>
              <a:rPr lang="en-US" sz="8800" dirty="0">
                <a:solidFill>
                  <a:schemeClr val="tx1"/>
                </a:solidFill>
              </a:rPr>
              <a:t>	1973-1978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Betty Wan	2016-2021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Peter </a:t>
            </a:r>
            <a:r>
              <a:rPr lang="en-US" sz="8800" dirty="0" err="1">
                <a:solidFill>
                  <a:schemeClr val="tx1"/>
                </a:solidFill>
              </a:rPr>
              <a:t>Yollin</a:t>
            </a:r>
            <a:r>
              <a:rPr lang="en-US" sz="8800" dirty="0">
                <a:solidFill>
                  <a:schemeClr val="tx1"/>
                </a:solidFill>
              </a:rPr>
              <a:t>	2017-present	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Eileen </a:t>
            </a:r>
            <a:r>
              <a:rPr lang="en-US" sz="8800" dirty="0" err="1">
                <a:solidFill>
                  <a:schemeClr val="tx1"/>
                </a:solidFill>
              </a:rPr>
              <a:t>Baral</a:t>
            </a:r>
            <a:r>
              <a:rPr lang="en-US" sz="8800" dirty="0">
                <a:solidFill>
                  <a:schemeClr val="tx1"/>
                </a:solidFill>
              </a:rPr>
              <a:t>	1989-1993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Susan Blackwell Brown	1988-1991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Merrick Brown	1980-1984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Gary De Rosa	1983-1986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Dayle Eisenhauer	1996-1999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Kathe </a:t>
            </a:r>
            <a:r>
              <a:rPr lang="en-US" sz="8800" dirty="0" err="1">
                <a:solidFill>
                  <a:schemeClr val="tx1"/>
                </a:solidFill>
              </a:rPr>
              <a:t>Falzer</a:t>
            </a:r>
            <a:r>
              <a:rPr lang="en-US" sz="8800" dirty="0">
                <a:solidFill>
                  <a:schemeClr val="tx1"/>
                </a:solidFill>
              </a:rPr>
              <a:t>	1992-1996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Mark Finley	2018-present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Renee Hall	2018-present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Wayne Hampton	2005-2009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Andy Harrod	1989-91, 2004-05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Holly M </a:t>
            </a:r>
            <a:r>
              <a:rPr lang="en-US" sz="8800" dirty="0" err="1">
                <a:solidFill>
                  <a:schemeClr val="tx1"/>
                </a:solidFill>
              </a:rPr>
              <a:t>Jaenichem</a:t>
            </a:r>
            <a:r>
              <a:rPr lang="en-US" sz="8800" dirty="0">
                <a:solidFill>
                  <a:schemeClr val="tx1"/>
                </a:solidFill>
              </a:rPr>
              <a:t>	1996-2000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Tom Joyce	1983-1986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b="1" u="sng" dirty="0">
                <a:solidFill>
                  <a:schemeClr val="tx1"/>
                </a:solidFill>
              </a:rPr>
              <a:t>Member	Years Served	Years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Mark </a:t>
            </a:r>
            <a:r>
              <a:rPr lang="en-US" sz="8800" dirty="0" err="1">
                <a:solidFill>
                  <a:schemeClr val="tx1"/>
                </a:solidFill>
              </a:rPr>
              <a:t>Lipps</a:t>
            </a:r>
            <a:r>
              <a:rPr lang="en-US" sz="8800" dirty="0">
                <a:solidFill>
                  <a:schemeClr val="tx1"/>
                </a:solidFill>
              </a:rPr>
              <a:t>	2015-2019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Holly Neville </a:t>
            </a:r>
            <a:r>
              <a:rPr lang="en-US" sz="8800" dirty="0" err="1">
                <a:solidFill>
                  <a:schemeClr val="tx1"/>
                </a:solidFill>
              </a:rPr>
              <a:t>Jaenichen</a:t>
            </a:r>
            <a:r>
              <a:rPr lang="en-US" sz="8800" dirty="0">
                <a:solidFill>
                  <a:schemeClr val="tx1"/>
                </a:solidFill>
              </a:rPr>
              <a:t>	1996-2000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Dana Old	2018-present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Terry </a:t>
            </a:r>
            <a:r>
              <a:rPr lang="en-US" sz="8800" dirty="0" err="1">
                <a:solidFill>
                  <a:schemeClr val="tx1"/>
                </a:solidFill>
              </a:rPr>
              <a:t>Taugner</a:t>
            </a:r>
            <a:r>
              <a:rPr lang="en-US" sz="8800" dirty="0">
                <a:solidFill>
                  <a:schemeClr val="tx1"/>
                </a:solidFill>
              </a:rPr>
              <a:t>	1984-1988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William Weber	1973-1977	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Rosalind Butterfield	1991-1994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Joyce Fahey	1999-2002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Richard Frank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Malinda Gilchrist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Cheryl Goldberg	1993-1996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Ellen Harrington	1997-2000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Bill Hoke	1984-1987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Carol Hugunin	1986-1989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John </a:t>
            </a:r>
            <a:r>
              <a:rPr lang="en-US" sz="8800" dirty="0" err="1">
                <a:solidFill>
                  <a:schemeClr val="tx1"/>
                </a:solidFill>
              </a:rPr>
              <a:t>Mazzotta</a:t>
            </a:r>
            <a:r>
              <a:rPr lang="en-US" sz="8800" dirty="0">
                <a:solidFill>
                  <a:schemeClr val="tx1"/>
                </a:solidFill>
              </a:rPr>
              <a:t>	1986-1989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Dick Mill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Linda Morris	1973-1976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Mary O-Keefe-Fay	2019-present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Cindy </a:t>
            </a:r>
            <a:r>
              <a:rPr lang="en-US" sz="8800" dirty="0" err="1">
                <a:solidFill>
                  <a:schemeClr val="tx1"/>
                </a:solidFill>
              </a:rPr>
              <a:t>Odegard</a:t>
            </a:r>
            <a:r>
              <a:rPr lang="en-US" sz="8800" dirty="0">
                <a:solidFill>
                  <a:schemeClr val="tx1"/>
                </a:solidFill>
              </a:rPr>
              <a:t>	1999-2003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Kathy Orena	1989-1992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Shirley Pratt	1982-1985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Alice </a:t>
            </a:r>
            <a:r>
              <a:rPr lang="en-US" sz="8800" dirty="0" err="1">
                <a:solidFill>
                  <a:schemeClr val="tx1"/>
                </a:solidFill>
              </a:rPr>
              <a:t>Priboy</a:t>
            </a:r>
            <a:r>
              <a:rPr lang="en-US" sz="8800" dirty="0">
                <a:solidFill>
                  <a:schemeClr val="tx1"/>
                </a:solidFill>
              </a:rPr>
              <a:t>	1989-1992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Kristi Rose	1987-1990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Connie </a:t>
            </a:r>
            <a:r>
              <a:rPr lang="en-US" sz="8800" dirty="0" err="1">
                <a:solidFill>
                  <a:schemeClr val="tx1"/>
                </a:solidFill>
              </a:rPr>
              <a:t>Sieber</a:t>
            </a:r>
            <a:r>
              <a:rPr lang="en-US" sz="8800" dirty="0">
                <a:solidFill>
                  <a:schemeClr val="tx1"/>
                </a:solidFill>
              </a:rPr>
              <a:t>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Wesley </a:t>
            </a:r>
            <a:r>
              <a:rPr lang="en-US" sz="8800" dirty="0" err="1">
                <a:solidFill>
                  <a:schemeClr val="tx1"/>
                </a:solidFill>
              </a:rPr>
              <a:t>Sierk</a:t>
            </a:r>
            <a:r>
              <a:rPr lang="en-US" sz="8800" dirty="0">
                <a:solidFill>
                  <a:schemeClr val="tx1"/>
                </a:solidFill>
              </a:rPr>
              <a:t>	1998-2001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Sue </a:t>
            </a:r>
            <a:r>
              <a:rPr lang="en-US" sz="8800" dirty="0" err="1">
                <a:solidFill>
                  <a:schemeClr val="tx1"/>
                </a:solidFill>
              </a:rPr>
              <a:t>Sterba</a:t>
            </a:r>
            <a:r>
              <a:rPr lang="en-US" sz="8800" dirty="0">
                <a:solidFill>
                  <a:schemeClr val="tx1"/>
                </a:solidFill>
              </a:rPr>
              <a:t>	1982-1985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George Weller	1980-1983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Ellen Whelan Harrington	1997-2000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Ruth Young	1992-1995	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Jan Archer	1994-1997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Wendy </a:t>
            </a:r>
            <a:r>
              <a:rPr lang="en-US" sz="8800" dirty="0" err="1">
                <a:solidFill>
                  <a:schemeClr val="tx1"/>
                </a:solidFill>
              </a:rPr>
              <a:t>Bishonden</a:t>
            </a:r>
            <a:r>
              <a:rPr lang="en-US" sz="8800" dirty="0">
                <a:solidFill>
                  <a:schemeClr val="tx1"/>
                </a:solidFill>
              </a:rPr>
              <a:t>	1982-1984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Kari Carpino	2020-present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Tom </a:t>
            </a:r>
            <a:r>
              <a:rPr lang="en-US" sz="8800" dirty="0" err="1">
                <a:solidFill>
                  <a:schemeClr val="tx1"/>
                </a:solidFill>
              </a:rPr>
              <a:t>Chomyn</a:t>
            </a:r>
            <a:r>
              <a:rPr lang="en-US" sz="8800" dirty="0">
                <a:solidFill>
                  <a:schemeClr val="tx1"/>
                </a:solidFill>
              </a:rPr>
              <a:t>	1981,1989-1990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Cheryl Cleamons	2017-2019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Lee Creighton	2004-2006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Mike Daly	1983-1985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Dave Eller	1986-1988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Cindee</a:t>
            </a:r>
            <a:r>
              <a:rPr lang="en-US" sz="8800" dirty="0">
                <a:solidFill>
                  <a:schemeClr val="tx1"/>
                </a:solidFill>
              </a:rPr>
              <a:t> </a:t>
            </a:r>
            <a:r>
              <a:rPr lang="en-US" sz="8800" dirty="0" err="1">
                <a:solidFill>
                  <a:schemeClr val="tx1"/>
                </a:solidFill>
              </a:rPr>
              <a:t>Fity</a:t>
            </a:r>
            <a:r>
              <a:rPr lang="en-US" sz="8800" dirty="0">
                <a:solidFill>
                  <a:schemeClr val="tx1"/>
                </a:solidFill>
              </a:rPr>
              <a:t>	1996-1998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Paul James	1996-1998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Tom Jeffry	2019-2021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Nancy Jones	1988-1990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Vern Knudson	1984-1986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Michael Learned	1987-1989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Don McArthur	1985-1986,1989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Jayme Newbold	2014-2016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Bob </a:t>
            </a:r>
            <a:r>
              <a:rPr lang="en-US" sz="8800" dirty="0" err="1">
                <a:solidFill>
                  <a:schemeClr val="tx1"/>
                </a:solidFill>
              </a:rPr>
              <a:t>Rupkey</a:t>
            </a:r>
            <a:r>
              <a:rPr lang="en-US" sz="8800" dirty="0">
                <a:solidFill>
                  <a:schemeClr val="tx1"/>
                </a:solidFill>
              </a:rPr>
              <a:t>	1989-1991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Jane Soderberg	1993-1995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Seana</a:t>
            </a:r>
            <a:r>
              <a:rPr lang="en-US" sz="8800" dirty="0">
                <a:solidFill>
                  <a:schemeClr val="tx1"/>
                </a:solidFill>
              </a:rPr>
              <a:t> </a:t>
            </a:r>
            <a:r>
              <a:rPr lang="en-US" sz="8800" dirty="0" err="1">
                <a:solidFill>
                  <a:schemeClr val="tx1"/>
                </a:solidFill>
              </a:rPr>
              <a:t>Vonhenkle</a:t>
            </a:r>
            <a:r>
              <a:rPr lang="en-US" sz="8800" dirty="0">
                <a:solidFill>
                  <a:schemeClr val="tx1"/>
                </a:solidFill>
              </a:rPr>
              <a:t>	1987-1988,1990	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Denton Cruse	1991-1992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John Ewing	2021-present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Andrew Felder	1993-1994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Kaye Gagnon </a:t>
            </a:r>
            <a:r>
              <a:rPr lang="en-US" sz="8800" dirty="0" err="1">
                <a:solidFill>
                  <a:schemeClr val="tx1"/>
                </a:solidFill>
              </a:rPr>
              <a:t>Sherbak</a:t>
            </a:r>
            <a:r>
              <a:rPr lang="en-US" sz="8800" dirty="0">
                <a:solidFill>
                  <a:schemeClr val="tx1"/>
                </a:solidFill>
              </a:rPr>
              <a:t>	1993-1994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Mike Gibbons	1980-1981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Suzanne Greer	1990-1991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Marcia </a:t>
            </a:r>
            <a:r>
              <a:rPr lang="en-US" sz="8800" dirty="0" err="1">
                <a:solidFill>
                  <a:schemeClr val="tx1"/>
                </a:solidFill>
              </a:rPr>
              <a:t>Gresko</a:t>
            </a:r>
            <a:r>
              <a:rPr lang="en-US" sz="8800" dirty="0">
                <a:solidFill>
                  <a:schemeClr val="tx1"/>
                </a:solidFill>
              </a:rPr>
              <a:t>	1983-1984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Taylor Hartwig	2020-2021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Pat Heaney	1994-1995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Scott Higgins	1995-1996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Michelle Hodges	2009-2010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b="1" u="sng" dirty="0">
                <a:solidFill>
                  <a:schemeClr val="tx1"/>
                </a:solidFill>
              </a:rPr>
              <a:t>Member	Years Served	Years </a:t>
            </a:r>
            <a:r>
              <a:rPr lang="en-US" sz="8800" dirty="0">
                <a:solidFill>
                  <a:schemeClr val="tx1"/>
                </a:solidFill>
              </a:rPr>
              <a:t>Sam (Chip) Kelso	1979-1980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Jenny Lou Mertens	1986-1987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Jane Murray	1980-1981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Rennie Polk	1980-1981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Joseph </a:t>
            </a:r>
            <a:r>
              <a:rPr lang="en-US" sz="8800" dirty="0" err="1">
                <a:solidFill>
                  <a:schemeClr val="tx1"/>
                </a:solidFill>
              </a:rPr>
              <a:t>Rait</a:t>
            </a:r>
            <a:r>
              <a:rPr lang="en-US" sz="8800" dirty="0">
                <a:solidFill>
                  <a:schemeClr val="tx1"/>
                </a:solidFill>
              </a:rPr>
              <a:t>	2014-2015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Carole </a:t>
            </a:r>
            <a:r>
              <a:rPr lang="en-US" sz="8800" dirty="0" err="1">
                <a:solidFill>
                  <a:schemeClr val="tx1"/>
                </a:solidFill>
              </a:rPr>
              <a:t>Schilz</a:t>
            </a:r>
            <a:r>
              <a:rPr lang="en-US" sz="8800" dirty="0">
                <a:solidFill>
                  <a:schemeClr val="tx1"/>
                </a:solidFill>
              </a:rPr>
              <a:t>	1992-1993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Ed Schorr	1991-1992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Hildy</a:t>
            </a:r>
            <a:r>
              <a:rPr lang="en-US" sz="8800" dirty="0">
                <a:solidFill>
                  <a:schemeClr val="tx1"/>
                </a:solidFill>
              </a:rPr>
              <a:t> Stern	2017-2018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Don Watkins	1980-1981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Chelsea </a:t>
            </a:r>
            <a:r>
              <a:rPr lang="en-US" sz="8800" dirty="0" err="1">
                <a:solidFill>
                  <a:schemeClr val="tx1"/>
                </a:solidFill>
              </a:rPr>
              <a:t>Zielin</a:t>
            </a:r>
            <a:r>
              <a:rPr lang="en-US" sz="8800" dirty="0">
                <a:solidFill>
                  <a:schemeClr val="tx1"/>
                </a:solidFill>
              </a:rPr>
              <a:t>	2014-2015	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Patty Aldridge	1990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Tom Anderson	1990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Walt Avera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Rosie </a:t>
            </a:r>
            <a:r>
              <a:rPr lang="en-US" sz="8800" dirty="0" err="1">
                <a:solidFill>
                  <a:schemeClr val="tx1"/>
                </a:solidFill>
              </a:rPr>
              <a:t>Ballister</a:t>
            </a:r>
            <a:r>
              <a:rPr lang="en-US" sz="8800" dirty="0">
                <a:solidFill>
                  <a:schemeClr val="tx1"/>
                </a:solidFill>
              </a:rPr>
              <a:t>	1986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Rod Berman	1985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Alan </a:t>
            </a:r>
            <a:r>
              <a:rPr lang="en-US" sz="8800" dirty="0" err="1">
                <a:solidFill>
                  <a:schemeClr val="tx1"/>
                </a:solidFill>
              </a:rPr>
              <a:t>Bjorkland</a:t>
            </a:r>
            <a:r>
              <a:rPr lang="en-US" sz="8800" dirty="0">
                <a:solidFill>
                  <a:schemeClr val="tx1"/>
                </a:solidFill>
              </a:rPr>
              <a:t>	1983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Gerry Brindley	1988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Herb Budnick	1983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Cheryl Burke	1998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Wayne Bush	2022-present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Kathy Carolus	1987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Carol </a:t>
            </a:r>
            <a:r>
              <a:rPr lang="en-US" sz="8800" dirty="0" err="1">
                <a:solidFill>
                  <a:schemeClr val="tx1"/>
                </a:solidFill>
              </a:rPr>
              <a:t>Champhagne</a:t>
            </a:r>
            <a:r>
              <a:rPr lang="en-US" sz="8800" dirty="0">
                <a:solidFill>
                  <a:schemeClr val="tx1"/>
                </a:solidFill>
              </a:rPr>
              <a:t>	1980	1</a:t>
            </a:r>
            <a:endParaRPr lang="en-US" sz="8800" b="1" u="sng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Joni Clark	2014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Nikol</a:t>
            </a:r>
            <a:r>
              <a:rPr lang="en-US" sz="8800" dirty="0">
                <a:solidFill>
                  <a:schemeClr val="tx1"/>
                </a:solidFill>
              </a:rPr>
              <a:t> Fisher	2022-present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Barbara Fontaine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 err="1">
                <a:solidFill>
                  <a:schemeClr val="tx1"/>
                </a:solidFill>
              </a:rPr>
              <a:t>Donal</a:t>
            </a:r>
            <a:r>
              <a:rPr lang="en-US" sz="8800" dirty="0">
                <a:solidFill>
                  <a:schemeClr val="tx1"/>
                </a:solidFill>
              </a:rPr>
              <a:t> A. </a:t>
            </a:r>
            <a:r>
              <a:rPr lang="en-US" sz="8800" dirty="0" err="1">
                <a:solidFill>
                  <a:schemeClr val="tx1"/>
                </a:solidFill>
              </a:rPr>
              <a:t>Gerds</a:t>
            </a:r>
            <a:r>
              <a:rPr lang="en-US" sz="8800" dirty="0">
                <a:solidFill>
                  <a:schemeClr val="tx1"/>
                </a:solidFill>
              </a:rPr>
              <a:t>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Kathy </a:t>
            </a:r>
            <a:r>
              <a:rPr lang="en-US" sz="8800" dirty="0" err="1">
                <a:solidFill>
                  <a:schemeClr val="tx1"/>
                </a:solidFill>
              </a:rPr>
              <a:t>Gurolus</a:t>
            </a:r>
            <a:r>
              <a:rPr lang="en-US" sz="8800" dirty="0">
                <a:solidFill>
                  <a:schemeClr val="tx1"/>
                </a:solidFill>
              </a:rPr>
              <a:t>	1988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Alex Haglund	2022-present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Barbara Hawkins	1985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Louise Hawley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Janet Jones	2017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Tom Kelly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Eric Knapp	1981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Ron Kolstad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Eunice Kramer	1984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Jeff Majewski	2005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Belinda </a:t>
            </a:r>
            <a:r>
              <a:rPr lang="en-US" sz="8800" dirty="0" err="1">
                <a:solidFill>
                  <a:schemeClr val="tx1"/>
                </a:solidFill>
              </a:rPr>
              <a:t>Martles</a:t>
            </a:r>
            <a:r>
              <a:rPr lang="en-US" sz="8800" dirty="0">
                <a:solidFill>
                  <a:schemeClr val="tx1"/>
                </a:solidFill>
              </a:rPr>
              <a:t> Martin	1974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Diane Merriman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Ryan Moore	2017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Henry </a:t>
            </a:r>
            <a:r>
              <a:rPr lang="en-US" sz="8800" dirty="0" err="1">
                <a:solidFill>
                  <a:schemeClr val="tx1"/>
                </a:solidFill>
              </a:rPr>
              <a:t>Myar</a:t>
            </a:r>
            <a:r>
              <a:rPr lang="en-US" sz="8800" dirty="0">
                <a:solidFill>
                  <a:schemeClr val="tx1"/>
                </a:solidFill>
              </a:rPr>
              <a:t>	1989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Bruce </a:t>
            </a:r>
            <a:r>
              <a:rPr lang="en-US" sz="8800" dirty="0" err="1">
                <a:solidFill>
                  <a:schemeClr val="tx1"/>
                </a:solidFill>
              </a:rPr>
              <a:t>Nishioko</a:t>
            </a:r>
            <a:r>
              <a:rPr lang="en-US" sz="8800" dirty="0">
                <a:solidFill>
                  <a:schemeClr val="tx1"/>
                </a:solidFill>
              </a:rPr>
              <a:t>	1997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Midge </a:t>
            </a:r>
            <a:r>
              <a:rPr lang="en-US" sz="8800" dirty="0" err="1">
                <a:solidFill>
                  <a:schemeClr val="tx1"/>
                </a:solidFill>
              </a:rPr>
              <a:t>Nordella</a:t>
            </a:r>
            <a:r>
              <a:rPr lang="en-US" sz="8800" dirty="0">
                <a:solidFill>
                  <a:schemeClr val="tx1"/>
                </a:solidFill>
              </a:rPr>
              <a:t>	1975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Leigh Olsen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Norma </a:t>
            </a:r>
            <a:r>
              <a:rPr lang="en-US" sz="8800" dirty="0" err="1">
                <a:solidFill>
                  <a:schemeClr val="tx1"/>
                </a:solidFill>
              </a:rPr>
              <a:t>Piccaro</a:t>
            </a:r>
            <a:r>
              <a:rPr lang="en-US" sz="8800" dirty="0">
                <a:solidFill>
                  <a:schemeClr val="tx1"/>
                </a:solidFill>
              </a:rPr>
              <a:t>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Charlie </a:t>
            </a:r>
            <a:r>
              <a:rPr lang="en-US" sz="8800" dirty="0" err="1">
                <a:solidFill>
                  <a:schemeClr val="tx1"/>
                </a:solidFill>
              </a:rPr>
              <a:t>Piccaro</a:t>
            </a:r>
            <a:r>
              <a:rPr lang="en-US" sz="8800" dirty="0">
                <a:solidFill>
                  <a:schemeClr val="tx1"/>
                </a:solidFill>
              </a:rPr>
              <a:t>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Gretchen Renshaw	1992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Mary Stewart	</a:t>
            </a:r>
            <a:r>
              <a:rPr lang="en-US" sz="8800" dirty="0" err="1">
                <a:solidFill>
                  <a:schemeClr val="tx1"/>
                </a:solidFill>
              </a:rPr>
              <a:t>Unk</a:t>
            </a:r>
            <a:r>
              <a:rPr lang="en-US" sz="8800" dirty="0">
                <a:solidFill>
                  <a:schemeClr val="tx1"/>
                </a:solidFill>
              </a:rPr>
              <a:t>.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May </a:t>
            </a:r>
            <a:r>
              <a:rPr lang="en-US" sz="8800" dirty="0" err="1">
                <a:solidFill>
                  <a:schemeClr val="tx1"/>
                </a:solidFill>
              </a:rPr>
              <a:t>Stoutimore</a:t>
            </a:r>
            <a:r>
              <a:rPr lang="en-US" sz="8800" dirty="0">
                <a:solidFill>
                  <a:schemeClr val="tx1"/>
                </a:solidFill>
              </a:rPr>
              <a:t>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Joe Touch	2022-present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Denise Turnipseed	1983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Darlene </a:t>
            </a:r>
            <a:r>
              <a:rPr lang="en-US" sz="8800" dirty="0" err="1">
                <a:solidFill>
                  <a:schemeClr val="tx1"/>
                </a:solidFill>
              </a:rPr>
              <a:t>Wassertheur</a:t>
            </a:r>
            <a:r>
              <a:rPr lang="en-US" sz="8800" dirty="0">
                <a:solidFill>
                  <a:schemeClr val="tx1"/>
                </a:solidFill>
              </a:rPr>
              <a:t>	1981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Ailene Watson	1973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William Yu	2016	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endParaRPr lang="en-US" sz="88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8800" b="1" u="sng" dirty="0">
                <a:solidFill>
                  <a:schemeClr val="tx1"/>
                </a:solidFill>
              </a:rPr>
              <a:t>LEGEND: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 	CURRENT MEMBERS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93700" algn="l"/>
                <a:tab pos="3287713" algn="l"/>
                <a:tab pos="5730875" algn="l"/>
                <a:tab pos="6902450" algn="l"/>
              </a:tabLst>
            </a:pPr>
            <a:r>
              <a:rPr lang="en-US" sz="8800" dirty="0">
                <a:solidFill>
                  <a:schemeClr val="tx1"/>
                </a:solidFill>
              </a:rPr>
              <a:t>	FOUNDING MEMBERS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endParaRPr lang="en-US" sz="80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3287713" algn="l"/>
                <a:tab pos="5730875" algn="l"/>
                <a:tab pos="6902450" algn="l"/>
              </a:tabLst>
            </a:pPr>
            <a:r>
              <a:rPr lang="en-US" sz="7200" i="1" dirty="0">
                <a:solidFill>
                  <a:schemeClr val="tx1"/>
                </a:solidFill>
              </a:rPr>
              <a:t>NOTE: Data for 1974-1979 may be incomplete.</a:t>
            </a:r>
            <a:endParaRPr lang="en-US" sz="5500" i="1" dirty="0">
              <a:solidFill>
                <a:schemeClr val="tx1"/>
              </a:solidFill>
            </a:endParaRPr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7EE4814D-5D29-70C2-EDA6-13F6BC62BBE7}"/>
              </a:ext>
            </a:extLst>
          </p:cNvPr>
          <p:cNvSpPr/>
          <p:nvPr/>
        </p:nvSpPr>
        <p:spPr>
          <a:xfrm>
            <a:off x="14427481" y="13313386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>
            <a:extLst>
              <a:ext uri="{FF2B5EF4-FFF2-40B4-BE49-F238E27FC236}">
                <a16:creationId xmlns:a16="http://schemas.microsoft.com/office/drawing/2014/main" id="{2568B757-BF76-7280-EEE2-30B2D5147214}"/>
              </a:ext>
            </a:extLst>
          </p:cNvPr>
          <p:cNvSpPr/>
          <p:nvPr/>
        </p:nvSpPr>
        <p:spPr>
          <a:xfrm>
            <a:off x="7600989" y="10064159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9233CC15-AA7A-79C8-CF3F-4D22F43A7FA8}"/>
              </a:ext>
            </a:extLst>
          </p:cNvPr>
          <p:cNvSpPr/>
          <p:nvPr/>
        </p:nvSpPr>
        <p:spPr>
          <a:xfrm>
            <a:off x="799578" y="21178834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2004E227-FDB8-30F8-05D6-E2AE55CA6F88}"/>
              </a:ext>
            </a:extLst>
          </p:cNvPr>
          <p:cNvSpPr/>
          <p:nvPr/>
        </p:nvSpPr>
        <p:spPr>
          <a:xfrm>
            <a:off x="7600989" y="20361603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A29ADEC4-1312-5B01-8972-BC4C1E9DE7D5}"/>
              </a:ext>
            </a:extLst>
          </p:cNvPr>
          <p:cNvSpPr/>
          <p:nvPr/>
        </p:nvSpPr>
        <p:spPr>
          <a:xfrm>
            <a:off x="14451925" y="29345414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BE282A71-DC87-7F10-D639-B0D6E80C76F3}"/>
              </a:ext>
            </a:extLst>
          </p:cNvPr>
          <p:cNvSpPr/>
          <p:nvPr/>
        </p:nvSpPr>
        <p:spPr>
          <a:xfrm>
            <a:off x="14451925" y="27706378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AFA5B7E0-2069-5605-9F6D-52404A385E95}"/>
              </a:ext>
            </a:extLst>
          </p:cNvPr>
          <p:cNvSpPr/>
          <p:nvPr/>
        </p:nvSpPr>
        <p:spPr>
          <a:xfrm>
            <a:off x="14451925" y="26458603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B1AA22B7-0FF2-3BFD-F49E-F7FCB0FC7A98}"/>
              </a:ext>
            </a:extLst>
          </p:cNvPr>
          <p:cNvSpPr/>
          <p:nvPr/>
        </p:nvSpPr>
        <p:spPr>
          <a:xfrm>
            <a:off x="14451925" y="26060431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BE153E21-D41A-09BC-EBA8-E03C21319E1C}"/>
              </a:ext>
            </a:extLst>
          </p:cNvPr>
          <p:cNvSpPr/>
          <p:nvPr/>
        </p:nvSpPr>
        <p:spPr>
          <a:xfrm>
            <a:off x="14451925" y="25662259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6122861E-7FB1-E18C-E43B-54971FA821BF}"/>
              </a:ext>
            </a:extLst>
          </p:cNvPr>
          <p:cNvSpPr/>
          <p:nvPr/>
        </p:nvSpPr>
        <p:spPr>
          <a:xfrm>
            <a:off x="14451925" y="23577546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>
            <a:extLst>
              <a:ext uri="{FF2B5EF4-FFF2-40B4-BE49-F238E27FC236}">
                <a16:creationId xmlns:a16="http://schemas.microsoft.com/office/drawing/2014/main" id="{B27FF305-03F3-F805-DFFE-A86EB44A2B4A}"/>
              </a:ext>
            </a:extLst>
          </p:cNvPr>
          <p:cNvSpPr/>
          <p:nvPr/>
        </p:nvSpPr>
        <p:spPr>
          <a:xfrm>
            <a:off x="14451925" y="21935002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>
            <a:extLst>
              <a:ext uri="{FF2B5EF4-FFF2-40B4-BE49-F238E27FC236}">
                <a16:creationId xmlns:a16="http://schemas.microsoft.com/office/drawing/2014/main" id="{A72A28D7-86EB-5461-7851-5ED5AF49131C}"/>
              </a:ext>
            </a:extLst>
          </p:cNvPr>
          <p:cNvSpPr/>
          <p:nvPr/>
        </p:nvSpPr>
        <p:spPr>
          <a:xfrm>
            <a:off x="14451925" y="21125885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>
            <a:extLst>
              <a:ext uri="{FF2B5EF4-FFF2-40B4-BE49-F238E27FC236}">
                <a16:creationId xmlns:a16="http://schemas.microsoft.com/office/drawing/2014/main" id="{932D059D-A6EB-29C7-3BE5-25DF2B590749}"/>
              </a:ext>
            </a:extLst>
          </p:cNvPr>
          <p:cNvSpPr/>
          <p:nvPr/>
        </p:nvSpPr>
        <p:spPr>
          <a:xfrm>
            <a:off x="14451925" y="20302300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>
            <a:extLst>
              <a:ext uri="{FF2B5EF4-FFF2-40B4-BE49-F238E27FC236}">
                <a16:creationId xmlns:a16="http://schemas.microsoft.com/office/drawing/2014/main" id="{806DD4A5-91C8-122C-0A31-5F038CC0BCED}"/>
              </a:ext>
            </a:extLst>
          </p:cNvPr>
          <p:cNvSpPr/>
          <p:nvPr/>
        </p:nvSpPr>
        <p:spPr>
          <a:xfrm>
            <a:off x="14451925" y="18659502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>
            <a:extLst>
              <a:ext uri="{FF2B5EF4-FFF2-40B4-BE49-F238E27FC236}">
                <a16:creationId xmlns:a16="http://schemas.microsoft.com/office/drawing/2014/main" id="{1DEB1531-5082-0AA4-6EF6-9CAF96991BBD}"/>
              </a:ext>
            </a:extLst>
          </p:cNvPr>
          <p:cNvSpPr/>
          <p:nvPr/>
        </p:nvSpPr>
        <p:spPr>
          <a:xfrm>
            <a:off x="14451925" y="18260234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extLst>
              <a:ext uri="{FF2B5EF4-FFF2-40B4-BE49-F238E27FC236}">
                <a16:creationId xmlns:a16="http://schemas.microsoft.com/office/drawing/2014/main" id="{DF5AE67B-4BF7-B31E-3386-28DBD548AEFD}"/>
              </a:ext>
            </a:extLst>
          </p:cNvPr>
          <p:cNvSpPr/>
          <p:nvPr/>
        </p:nvSpPr>
        <p:spPr>
          <a:xfrm>
            <a:off x="14828682" y="31368237"/>
            <a:ext cx="359228" cy="359228"/>
          </a:xfrm>
          <a:prstGeom prst="star5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FF353A17-DBB7-B85E-4F76-1B1EB57C1DB4}"/>
              </a:ext>
            </a:extLst>
          </p:cNvPr>
          <p:cNvSpPr/>
          <p:nvPr/>
        </p:nvSpPr>
        <p:spPr>
          <a:xfrm rot="5400000">
            <a:off x="14864805" y="31064883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23ED9690-F5D7-AC5F-7B02-8BFE6C73C8B3}"/>
              </a:ext>
            </a:extLst>
          </p:cNvPr>
          <p:cNvSpPr/>
          <p:nvPr/>
        </p:nvSpPr>
        <p:spPr>
          <a:xfrm rot="5400000">
            <a:off x="14488047" y="16267558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FA59DAE6-4D1E-43E7-4C60-1BB2AAC001A3}"/>
              </a:ext>
            </a:extLst>
          </p:cNvPr>
          <p:cNvSpPr/>
          <p:nvPr/>
        </p:nvSpPr>
        <p:spPr>
          <a:xfrm rot="5400000">
            <a:off x="7685573" y="15099912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D1EE57BC-273B-572D-8342-9E930B1933E5}"/>
              </a:ext>
            </a:extLst>
          </p:cNvPr>
          <p:cNvSpPr/>
          <p:nvPr/>
        </p:nvSpPr>
        <p:spPr>
          <a:xfrm rot="5400000">
            <a:off x="835701" y="24155035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A4A1068C-4562-BFAF-A577-F844E258D45A}"/>
              </a:ext>
            </a:extLst>
          </p:cNvPr>
          <p:cNvSpPr/>
          <p:nvPr/>
        </p:nvSpPr>
        <p:spPr>
          <a:xfrm rot="5400000">
            <a:off x="835701" y="24565700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2F6422EB-382A-7A14-2DA4-47E947A19AC3}"/>
              </a:ext>
            </a:extLst>
          </p:cNvPr>
          <p:cNvSpPr/>
          <p:nvPr/>
        </p:nvSpPr>
        <p:spPr>
          <a:xfrm rot="5400000">
            <a:off x="835701" y="27018826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403CC7F4-6B21-F8E2-6374-97AD34A72F3C}"/>
              </a:ext>
            </a:extLst>
          </p:cNvPr>
          <p:cNvSpPr/>
          <p:nvPr/>
        </p:nvSpPr>
        <p:spPr>
          <a:xfrm rot="5400000">
            <a:off x="7685574" y="9345270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FD56B36E-D88D-9732-4B80-5E604AC53658}"/>
              </a:ext>
            </a:extLst>
          </p:cNvPr>
          <p:cNvSpPr/>
          <p:nvPr/>
        </p:nvSpPr>
        <p:spPr>
          <a:xfrm rot="5400000">
            <a:off x="835701" y="29911906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6CECDE4E-BE1E-5427-3D21-6E12CCAA10AD}"/>
              </a:ext>
            </a:extLst>
          </p:cNvPr>
          <p:cNvSpPr/>
          <p:nvPr/>
        </p:nvSpPr>
        <p:spPr>
          <a:xfrm rot="5400000">
            <a:off x="835701" y="30329697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A8B91143-722A-CCF9-0CCA-CC29AE2C6A28}"/>
              </a:ext>
            </a:extLst>
          </p:cNvPr>
          <p:cNvSpPr/>
          <p:nvPr/>
        </p:nvSpPr>
        <p:spPr>
          <a:xfrm rot="5400000">
            <a:off x="835701" y="22081913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42C09EE6-0455-44BC-B0F1-F584E40D64F4}"/>
              </a:ext>
            </a:extLst>
          </p:cNvPr>
          <p:cNvSpPr/>
          <p:nvPr/>
        </p:nvSpPr>
        <p:spPr>
          <a:xfrm rot="5400000">
            <a:off x="835701" y="17583222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5">
            <a:extLst>
              <a:ext uri="{FF2B5EF4-FFF2-40B4-BE49-F238E27FC236}">
                <a16:creationId xmlns:a16="http://schemas.microsoft.com/office/drawing/2014/main" id="{EA6FF109-DD37-CE11-5928-3561D5877B19}"/>
              </a:ext>
            </a:extLst>
          </p:cNvPr>
          <p:cNvSpPr/>
          <p:nvPr/>
        </p:nvSpPr>
        <p:spPr>
          <a:xfrm rot="5400000">
            <a:off x="835701" y="14278769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2904CCFA-17AE-A83A-44C3-C5EE90142AA1}"/>
              </a:ext>
            </a:extLst>
          </p:cNvPr>
          <p:cNvSpPr/>
          <p:nvPr/>
        </p:nvSpPr>
        <p:spPr>
          <a:xfrm rot="5400000">
            <a:off x="835701" y="14669445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71298C4E-1075-0643-ECFF-B31390E6F968}"/>
              </a:ext>
            </a:extLst>
          </p:cNvPr>
          <p:cNvSpPr/>
          <p:nvPr/>
        </p:nvSpPr>
        <p:spPr>
          <a:xfrm rot="5400000">
            <a:off x="835701" y="15062032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513D5382-2788-13FA-B13B-B42677466026}"/>
              </a:ext>
            </a:extLst>
          </p:cNvPr>
          <p:cNvSpPr/>
          <p:nvPr/>
        </p:nvSpPr>
        <p:spPr>
          <a:xfrm rot="5400000">
            <a:off x="835701" y="4116155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E87A219B-0E99-976C-3FB3-F1D7D358A853}"/>
              </a:ext>
            </a:extLst>
          </p:cNvPr>
          <p:cNvSpPr/>
          <p:nvPr/>
        </p:nvSpPr>
        <p:spPr>
          <a:xfrm rot="5400000">
            <a:off x="835701" y="12605010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2D2B8FEE-2571-3541-E1C7-A13D6172900B}"/>
              </a:ext>
            </a:extLst>
          </p:cNvPr>
          <p:cNvSpPr/>
          <p:nvPr/>
        </p:nvSpPr>
        <p:spPr>
          <a:xfrm rot="5400000">
            <a:off x="7637111" y="20886629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1D25C310-8511-BE89-1342-ABB30FFB6844}"/>
              </a:ext>
            </a:extLst>
          </p:cNvPr>
          <p:cNvSpPr/>
          <p:nvPr/>
        </p:nvSpPr>
        <p:spPr>
          <a:xfrm rot="5400000">
            <a:off x="14488048" y="19574609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344057C-7D22-567D-7E63-00EDDFC9FEAA}"/>
              </a:ext>
            </a:extLst>
          </p:cNvPr>
          <p:cNvSpPr/>
          <p:nvPr/>
        </p:nvSpPr>
        <p:spPr>
          <a:xfrm rot="5400000">
            <a:off x="7637111" y="28254805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EE06CD14-1509-4908-5E7B-67700EC233B9}"/>
              </a:ext>
            </a:extLst>
          </p:cNvPr>
          <p:cNvSpPr/>
          <p:nvPr/>
        </p:nvSpPr>
        <p:spPr>
          <a:xfrm rot="5400000">
            <a:off x="14488048" y="17898207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8F4AE003-5CE5-2C44-C17C-D5921DC3073B}"/>
              </a:ext>
            </a:extLst>
          </p:cNvPr>
          <p:cNvSpPr/>
          <p:nvPr/>
        </p:nvSpPr>
        <p:spPr>
          <a:xfrm rot="5400000">
            <a:off x="14488048" y="28206311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DFDC8E08-6212-32EA-6FB1-260CB1B005D3}"/>
              </a:ext>
            </a:extLst>
          </p:cNvPr>
          <p:cNvSpPr/>
          <p:nvPr/>
        </p:nvSpPr>
        <p:spPr>
          <a:xfrm rot="5400000">
            <a:off x="835701" y="25390520"/>
            <a:ext cx="286983" cy="247399"/>
          </a:xfrm>
          <a:prstGeom prst="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CF18DE8E-1FCB-F95D-B19C-76B476D43C9D}"/>
              </a:ext>
            </a:extLst>
          </p:cNvPr>
          <p:cNvSpPr txBox="1">
            <a:spLocks/>
          </p:cNvSpPr>
          <p:nvPr/>
        </p:nvSpPr>
        <p:spPr>
          <a:xfrm>
            <a:off x="1110344" y="3572986"/>
            <a:ext cx="20378058" cy="4189553"/>
          </a:xfrm>
          <a:prstGeom prst="rect">
            <a:avLst/>
          </a:prstGeom>
        </p:spPr>
        <p:txBody>
          <a:bodyPr vert="horz" lIns="91440" tIns="45720" rIns="91440" bIns="45720" numCol="3" spcCol="274320" rtlCol="0">
            <a:normAutofit fontScale="40000" lnSpcReduction="20000"/>
          </a:bodyPr>
          <a:lstStyle>
            <a:lvl1pPr marL="548640" indent="-548640" algn="l" defTabSz="2194560" rtl="0" eaLnBrk="1" latinLnBrk="0" hangingPunct="1">
              <a:lnSpc>
                <a:spcPct val="9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 sz="672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16459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576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27432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8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38404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493776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603504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3232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22960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326880" indent="-548640" algn="l" defTabSz="219456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b="1" u="sng" dirty="0">
                <a:solidFill>
                  <a:schemeClr val="tx1"/>
                </a:solidFill>
              </a:rPr>
              <a:t>President	Years__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Louise Hawley	1973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Belinda </a:t>
            </a:r>
            <a:r>
              <a:rPr lang="en-US" sz="5500" dirty="0" err="1">
                <a:solidFill>
                  <a:schemeClr val="tx1"/>
                </a:solidFill>
              </a:rPr>
              <a:t>Martles</a:t>
            </a:r>
            <a:r>
              <a:rPr lang="en-US" sz="5500" dirty="0">
                <a:solidFill>
                  <a:schemeClr val="tx1"/>
                </a:solidFill>
              </a:rPr>
              <a:t> Martin	1974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Midge </a:t>
            </a:r>
            <a:r>
              <a:rPr lang="en-US" sz="5500" dirty="0" err="1">
                <a:solidFill>
                  <a:schemeClr val="tx1"/>
                </a:solidFill>
              </a:rPr>
              <a:t>Nordella</a:t>
            </a:r>
            <a:r>
              <a:rPr lang="en-US" sz="5500" dirty="0">
                <a:solidFill>
                  <a:schemeClr val="tx1"/>
                </a:solidFill>
              </a:rPr>
              <a:t>	1975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Linda Morris	1976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William Weber	1977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M. F. (Turk) </a:t>
            </a:r>
            <a:r>
              <a:rPr lang="en-US" sz="5500" dirty="0" err="1">
                <a:solidFill>
                  <a:schemeClr val="tx1"/>
                </a:solidFill>
              </a:rPr>
              <a:t>Maturko</a:t>
            </a:r>
            <a:r>
              <a:rPr lang="en-US" sz="5500" dirty="0">
                <a:solidFill>
                  <a:schemeClr val="tx1"/>
                </a:solidFill>
              </a:rPr>
              <a:t>	1978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Sam (Chip) Kelso	1979-80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George Weller	1981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Connie </a:t>
            </a:r>
            <a:r>
              <a:rPr lang="en-US" sz="5500" dirty="0" err="1">
                <a:solidFill>
                  <a:schemeClr val="tx1"/>
                </a:solidFill>
              </a:rPr>
              <a:t>Sieber</a:t>
            </a:r>
            <a:r>
              <a:rPr lang="en-US" sz="5500" dirty="0">
                <a:solidFill>
                  <a:schemeClr val="tx1"/>
                </a:solidFill>
              </a:rPr>
              <a:t>	1982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4208463" algn="l"/>
                <a:tab pos="6902450" algn="l"/>
              </a:tabLst>
            </a:pPr>
            <a:r>
              <a:rPr lang="en-US" sz="5500" b="1" u="sng" dirty="0">
                <a:solidFill>
                  <a:schemeClr val="tx1"/>
                </a:solidFill>
              </a:rPr>
              <a:t>President	Years____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Merrick Brown	1983-84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Lynn Summers	1985-87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 err="1">
                <a:solidFill>
                  <a:schemeClr val="tx1"/>
                </a:solidFill>
              </a:rPr>
              <a:t>Sharley</a:t>
            </a:r>
            <a:r>
              <a:rPr lang="en-US" sz="5500" dirty="0">
                <a:solidFill>
                  <a:schemeClr val="tx1"/>
                </a:solidFill>
              </a:rPr>
              <a:t> McMullen	1988-89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Susan Blackwell	1990-91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Eileen </a:t>
            </a:r>
            <a:r>
              <a:rPr lang="en-US" sz="5500" dirty="0" err="1">
                <a:solidFill>
                  <a:schemeClr val="tx1"/>
                </a:solidFill>
              </a:rPr>
              <a:t>Baral</a:t>
            </a:r>
            <a:r>
              <a:rPr lang="en-US" sz="5500" dirty="0">
                <a:solidFill>
                  <a:schemeClr val="tx1"/>
                </a:solidFill>
              </a:rPr>
              <a:t>	1992-93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Susi Farrell	1994-97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Claire Fieger	1998-2000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Susan Sweeney	2001-03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Richard Montgomery	2004-05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4208463" algn="l"/>
                <a:tab pos="6902450" algn="l"/>
              </a:tabLst>
            </a:pPr>
            <a:r>
              <a:rPr lang="en-US" sz="5500" b="1" u="sng" dirty="0">
                <a:solidFill>
                  <a:schemeClr val="tx1"/>
                </a:solidFill>
              </a:rPr>
              <a:t>President	Years_______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Susan Adams	2006-07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Michael Burstein	2008-09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Maggie </a:t>
            </a:r>
            <a:r>
              <a:rPr lang="en-US" sz="5500" dirty="0" err="1">
                <a:solidFill>
                  <a:schemeClr val="tx1"/>
                </a:solidFill>
              </a:rPr>
              <a:t>Movius</a:t>
            </a:r>
            <a:r>
              <a:rPr lang="en-US" sz="5500" dirty="0">
                <a:solidFill>
                  <a:schemeClr val="tx1"/>
                </a:solidFill>
              </a:rPr>
              <a:t>	2010-2012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Steve Johnson	2013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Anne Kelly	2014-2016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Bea Zimbalist	2017-2019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  <a:tabLst>
                <a:tab pos="4208463" algn="l"/>
                <a:tab pos="6902450" algn="l"/>
              </a:tabLst>
            </a:pPr>
            <a:r>
              <a:rPr lang="en-US" sz="5500" dirty="0">
                <a:solidFill>
                  <a:schemeClr val="tx1"/>
                </a:solidFill>
              </a:rPr>
              <a:t>Joe Marcy	2020-present</a:t>
            </a:r>
          </a:p>
        </p:txBody>
      </p:sp>
    </p:spTree>
    <p:extLst>
      <p:ext uri="{BB962C8B-B14F-4D97-AF65-F5344CB8AC3E}">
        <p14:creationId xmlns:p14="http://schemas.microsoft.com/office/powerpoint/2010/main" val="403933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30B6BD-A6D5-BB8C-310F-3F10FECC9C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4EDD13F-E083-868E-05AA-B96DE3F51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45F800-ABE7-A4C2-7EBA-BFBBE2FAD28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860800" y="2192019"/>
            <a:ext cx="4368800" cy="25339039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280C6E-0E49-272B-C881-D06EAA4AD78E}"/>
              </a:ext>
            </a:extLst>
          </p:cNvPr>
          <p:cNvSpPr/>
          <p:nvPr/>
        </p:nvSpPr>
        <p:spPr>
          <a:xfrm>
            <a:off x="4622800" y="2312126"/>
            <a:ext cx="6299200" cy="6217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EBA088-5DA3-7C27-101A-9FA8832E2484}"/>
              </a:ext>
            </a:extLst>
          </p:cNvPr>
          <p:cNvSpPr/>
          <p:nvPr/>
        </p:nvSpPr>
        <p:spPr>
          <a:xfrm>
            <a:off x="4815840" y="8530046"/>
            <a:ext cx="6299200" cy="3984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1CB3E1-CADA-8735-20CE-E888288FF9A3}"/>
              </a:ext>
            </a:extLst>
          </p:cNvPr>
          <p:cNvSpPr/>
          <p:nvPr/>
        </p:nvSpPr>
        <p:spPr>
          <a:xfrm>
            <a:off x="5084354" y="12514217"/>
            <a:ext cx="6299200" cy="3735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A4FA9F-D722-2B33-AFC5-17D561A6FA30}"/>
              </a:ext>
            </a:extLst>
          </p:cNvPr>
          <p:cNvSpPr/>
          <p:nvPr/>
        </p:nvSpPr>
        <p:spPr>
          <a:xfrm>
            <a:off x="5236754" y="16254550"/>
            <a:ext cx="6299200" cy="2503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902B93-4625-CE14-2227-52D4B5D3F282}"/>
              </a:ext>
            </a:extLst>
          </p:cNvPr>
          <p:cNvSpPr/>
          <p:nvPr/>
        </p:nvSpPr>
        <p:spPr>
          <a:xfrm>
            <a:off x="5389154" y="18758263"/>
            <a:ext cx="6299200" cy="39057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34411A-10FB-1652-F5C1-395D90A30909}"/>
              </a:ext>
            </a:extLst>
          </p:cNvPr>
          <p:cNvSpPr/>
          <p:nvPr/>
        </p:nvSpPr>
        <p:spPr>
          <a:xfrm>
            <a:off x="5502366" y="22664056"/>
            <a:ext cx="6299200" cy="48071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2939CB-6A3C-F6FB-7F52-D62C9919CC05}"/>
              </a:ext>
            </a:extLst>
          </p:cNvPr>
          <p:cNvSpPr/>
          <p:nvPr/>
        </p:nvSpPr>
        <p:spPr>
          <a:xfrm>
            <a:off x="3698238" y="2307769"/>
            <a:ext cx="6299200" cy="25163419"/>
          </a:xfrm>
          <a:prstGeom prst="rect">
            <a:avLst/>
          </a:prstGeom>
          <a:gradFill>
            <a:gsLst>
              <a:gs pos="81000">
                <a:srgbClr val="91D1D9"/>
              </a:gs>
              <a:gs pos="24000">
                <a:srgbClr val="EA8C3D"/>
              </a:gs>
              <a:gs pos="25000">
                <a:srgbClr val="F1AA48"/>
              </a:gs>
              <a:gs pos="80000">
                <a:srgbClr val="47BCD8"/>
              </a:gs>
              <a:gs pos="66000">
                <a:srgbClr val="47BBD8"/>
              </a:gs>
              <a:gs pos="65000">
                <a:srgbClr val="1B91AD"/>
              </a:gs>
              <a:gs pos="56000">
                <a:srgbClr val="1B91AD"/>
              </a:gs>
              <a:gs pos="55000">
                <a:srgbClr val="F6DB19"/>
              </a:gs>
              <a:gs pos="41000">
                <a:srgbClr val="F6DB19"/>
              </a:gs>
              <a:gs pos="40000">
                <a:srgbClr val="F2AD48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9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969</TotalTime>
  <Words>2163</Words>
  <Application>Microsoft Macintosh PowerPoint</Application>
  <PresentationFormat>Custom</PresentationFormat>
  <Paragraphs>381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Office Theme</vt:lpstr>
      <vt:lpstr> Volunteer Board</vt:lpstr>
      <vt:lpstr> Community Showcase</vt:lpstr>
      <vt:lpstr>PowerPoint Presentation</vt:lpstr>
      <vt:lpstr>Manhattan Beach Hometown Fair Volunteer Board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Beach Hometown Fair Volunteer Board  </dc:title>
  <dc:creator>Joe Touch</dc:creator>
  <cp:lastModifiedBy>Joe Touch</cp:lastModifiedBy>
  <cp:revision>45</cp:revision>
  <cp:lastPrinted>2023-10-03T04:59:09Z</cp:lastPrinted>
  <dcterms:created xsi:type="dcterms:W3CDTF">2022-09-13T04:25:17Z</dcterms:created>
  <dcterms:modified xsi:type="dcterms:W3CDTF">2023-10-06T17:36:02Z</dcterms:modified>
</cp:coreProperties>
</file>